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4"/>
  </p:notesMasterIdLst>
  <p:sldIdLst>
    <p:sldId id="372" r:id="rId2"/>
    <p:sldId id="275" r:id="rId3"/>
    <p:sldId id="414" r:id="rId4"/>
    <p:sldId id="406" r:id="rId5"/>
    <p:sldId id="413" r:id="rId6"/>
    <p:sldId id="407" r:id="rId7"/>
    <p:sldId id="412" r:id="rId8"/>
    <p:sldId id="408" r:id="rId9"/>
    <p:sldId id="411" r:id="rId10"/>
    <p:sldId id="409" r:id="rId11"/>
    <p:sldId id="410" r:id="rId12"/>
    <p:sldId id="405" r:id="rId13"/>
  </p:sldIdLst>
  <p:sldSz cx="12192000" cy="6858000"/>
  <p:notesSz cx="6888163" cy="100203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00"/>
    <a:srgbClr val="00F8FF"/>
    <a:srgbClr val="007DFF"/>
    <a:srgbClr val="2D95EC"/>
    <a:srgbClr val="BF9000"/>
    <a:srgbClr val="FFC000"/>
    <a:srgbClr val="000080"/>
    <a:srgbClr val="27643D"/>
    <a:srgbClr val="3B8A62"/>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49" autoAdjust="0"/>
    <p:restoredTop sz="87869" autoAdjust="0"/>
  </p:normalViewPr>
  <p:slideViewPr>
    <p:cSldViewPr snapToGrid="0">
      <p:cViewPr>
        <p:scale>
          <a:sx n="125" d="100"/>
          <a:sy n="125" d="100"/>
        </p:scale>
        <p:origin x="1920"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03293" y="0"/>
            <a:ext cx="2984871" cy="502755"/>
          </a:xfrm>
          <a:prstGeom prst="rect">
            <a:avLst/>
          </a:prstGeom>
        </p:spPr>
        <p:txBody>
          <a:bodyPr vert="horz" lIns="96611" tIns="48307" rIns="96611" bIns="48307" rtlCol="1"/>
          <a:lstStyle>
            <a:lvl1pPr algn="r">
              <a:defRPr sz="1300"/>
            </a:lvl1pPr>
          </a:lstStyle>
          <a:p>
            <a:endParaRPr lang="he-IL" dirty="0"/>
          </a:p>
        </p:txBody>
      </p:sp>
      <p:sp>
        <p:nvSpPr>
          <p:cNvPr id="3" name="מציין מיקום של תאריך 2"/>
          <p:cNvSpPr>
            <a:spLocks noGrp="1"/>
          </p:cNvSpPr>
          <p:nvPr>
            <p:ph type="dt" idx="1"/>
          </p:nvPr>
        </p:nvSpPr>
        <p:spPr>
          <a:xfrm>
            <a:off x="1595" y="0"/>
            <a:ext cx="2984871" cy="502755"/>
          </a:xfrm>
          <a:prstGeom prst="rect">
            <a:avLst/>
          </a:prstGeom>
        </p:spPr>
        <p:txBody>
          <a:bodyPr vert="horz" lIns="96611" tIns="48307" rIns="96611" bIns="48307" rtlCol="1"/>
          <a:lstStyle>
            <a:lvl1pPr algn="l">
              <a:defRPr sz="1300"/>
            </a:lvl1pPr>
          </a:lstStyle>
          <a:p>
            <a:fld id="{BEF43D1D-49F4-42FA-A59F-5544D4D967E3}" type="datetimeFigureOut">
              <a:rPr lang="he-IL" smtClean="0"/>
              <a:t>כ"ד/סיון/תשפ"ב</a:t>
            </a:fld>
            <a:endParaRPr lang="he-IL" dirty="0"/>
          </a:p>
        </p:txBody>
      </p:sp>
      <p:sp>
        <p:nvSpPr>
          <p:cNvPr id="4" name="מציין מיקום של תמונת שקופית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1" tIns="48307" rIns="96611" bIns="48307" rtlCol="1" anchor="ctr"/>
          <a:lstStyle/>
          <a:p>
            <a:endParaRPr lang="he-IL" dirty="0"/>
          </a:p>
        </p:txBody>
      </p:sp>
      <p:sp>
        <p:nvSpPr>
          <p:cNvPr id="5" name="מציין מיקום של הערות 4"/>
          <p:cNvSpPr>
            <a:spLocks noGrp="1"/>
          </p:cNvSpPr>
          <p:nvPr>
            <p:ph type="body" sz="quarter" idx="3"/>
          </p:nvPr>
        </p:nvSpPr>
        <p:spPr>
          <a:xfrm>
            <a:off x="688817" y="4822269"/>
            <a:ext cx="5510530" cy="3945493"/>
          </a:xfrm>
          <a:prstGeom prst="rect">
            <a:avLst/>
          </a:prstGeom>
        </p:spPr>
        <p:txBody>
          <a:bodyPr vert="horz" lIns="96611" tIns="48307" rIns="96611" bIns="48307"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903293" y="9517548"/>
            <a:ext cx="2984871" cy="502754"/>
          </a:xfrm>
          <a:prstGeom prst="rect">
            <a:avLst/>
          </a:prstGeom>
        </p:spPr>
        <p:txBody>
          <a:bodyPr vert="horz" lIns="96611" tIns="48307" rIns="96611" bIns="48307" rtlCol="1" anchor="b"/>
          <a:lstStyle>
            <a:lvl1pPr algn="r">
              <a:defRPr sz="1300"/>
            </a:lvl1pPr>
          </a:lstStyle>
          <a:p>
            <a:endParaRPr lang="he-IL" dirty="0"/>
          </a:p>
        </p:txBody>
      </p:sp>
      <p:sp>
        <p:nvSpPr>
          <p:cNvPr id="7" name="מציין מיקום של מספר שקופית 6"/>
          <p:cNvSpPr>
            <a:spLocks noGrp="1"/>
          </p:cNvSpPr>
          <p:nvPr>
            <p:ph type="sldNum" sz="quarter" idx="5"/>
          </p:nvPr>
        </p:nvSpPr>
        <p:spPr>
          <a:xfrm>
            <a:off x="1595" y="9517548"/>
            <a:ext cx="2984871" cy="502754"/>
          </a:xfrm>
          <a:prstGeom prst="rect">
            <a:avLst/>
          </a:prstGeom>
        </p:spPr>
        <p:txBody>
          <a:bodyPr vert="horz" lIns="96611" tIns="48307" rIns="96611" bIns="48307" rtlCol="1" anchor="b"/>
          <a:lstStyle>
            <a:lvl1pPr algn="l">
              <a:defRPr sz="1300"/>
            </a:lvl1pPr>
          </a:lstStyle>
          <a:p>
            <a:fld id="{986FC748-69CB-47F7-B244-69F529BE6424}" type="slidenum">
              <a:rPr lang="he-IL" smtClean="0"/>
              <a:t>‹#›</a:t>
            </a:fld>
            <a:endParaRPr lang="he-IL" dirty="0"/>
          </a:p>
        </p:txBody>
      </p:sp>
    </p:spTree>
    <p:extLst>
      <p:ext uri="{BB962C8B-B14F-4D97-AF65-F5344CB8AC3E}">
        <p14:creationId xmlns:p14="http://schemas.microsoft.com/office/powerpoint/2010/main" val="224408134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05B62"/>
              </a:solidFill>
              <a:effectLst/>
              <a:latin typeface="Open Sans" panose="020B0606030504020204" pitchFamily="34" charset="0"/>
            </a:endParaRPr>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1</a:t>
            </a:fld>
            <a:endParaRPr lang="he-IL" dirty="0"/>
          </a:p>
        </p:txBody>
      </p:sp>
    </p:spTree>
    <p:extLst>
      <p:ext uri="{BB962C8B-B14F-4D97-AF65-F5344CB8AC3E}">
        <p14:creationId xmlns:p14="http://schemas.microsoft.com/office/powerpoint/2010/main" val="398626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10</a:t>
            </a:fld>
            <a:endParaRPr lang="he-IL" dirty="0"/>
          </a:p>
        </p:txBody>
      </p:sp>
    </p:spTree>
    <p:extLst>
      <p:ext uri="{BB962C8B-B14F-4D97-AF65-F5344CB8AC3E}">
        <p14:creationId xmlns:p14="http://schemas.microsoft.com/office/powerpoint/2010/main" val="115132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11</a:t>
            </a:fld>
            <a:endParaRPr lang="he-IL" dirty="0"/>
          </a:p>
        </p:txBody>
      </p:sp>
    </p:spTree>
    <p:extLst>
      <p:ext uri="{BB962C8B-B14F-4D97-AF65-F5344CB8AC3E}">
        <p14:creationId xmlns:p14="http://schemas.microsoft.com/office/powerpoint/2010/main" val="3669780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2</a:t>
            </a:fld>
            <a:endParaRPr lang="he-IL" dirty="0"/>
          </a:p>
        </p:txBody>
      </p:sp>
    </p:spTree>
    <p:extLst>
      <p:ext uri="{BB962C8B-B14F-4D97-AF65-F5344CB8AC3E}">
        <p14:creationId xmlns:p14="http://schemas.microsoft.com/office/powerpoint/2010/main" val="193498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According to them, once trained on a set of videos depicting objects of the same category, the method can be applied to any object of it. Based on this method, several real time photorealistic avatars have recently been developed, one of which we will explore in this work.</a:t>
            </a: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3</a:t>
            </a:fld>
            <a:endParaRPr lang="he-IL" dirty="0"/>
          </a:p>
        </p:txBody>
      </p:sp>
    </p:spTree>
    <p:extLst>
      <p:ext uri="{BB962C8B-B14F-4D97-AF65-F5344CB8AC3E}">
        <p14:creationId xmlns:p14="http://schemas.microsoft.com/office/powerpoint/2010/main" val="3296733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85750" indent="-285750" algn="just" rtl="0">
              <a:buFont typeface="Wingdings" panose="05000000000000000000" pitchFamily="2" charset="2"/>
              <a:buChar char="ü"/>
            </a:pPr>
            <a:r>
              <a:rPr lang="en-US" sz="1200" dirty="0">
                <a:latin typeface="Calibri" panose="020F0502020204030204" pitchFamily="34" charset="0"/>
                <a:cs typeface="Calibri" panose="020F0502020204030204" pitchFamily="34" charset="0"/>
              </a:rPr>
              <a:t>In the background of this method, most of the works that appear in the literature tackle image animation task by assuming strong priors on the object representation and resorting to computer graphics techniques. Such methods can be described as object-specific methods, due to the knowledge that they assume on the model of the specific object to animate.</a:t>
            </a:r>
          </a:p>
          <a:p>
            <a:pPr marL="285750" indent="-285750" algn="just" rtl="0">
              <a:buFont typeface="Wingdings" panose="05000000000000000000" pitchFamily="2" charset="2"/>
              <a:buChar char="ü"/>
            </a:pPr>
            <a:r>
              <a:rPr lang="en-US" sz="1200" dirty="0">
                <a:latin typeface="Calibri" panose="020F0502020204030204" pitchFamily="34" charset="0"/>
                <a:cs typeface="Calibri" panose="020F0502020204030204" pitchFamily="34" charset="0"/>
              </a:rPr>
              <a:t>Recent works of deep generative models have derived various techniques for image animation, such as Generative Adversarial Networks (GANs) and Variational Auto-Encoders (VAEs) for facial expressions transfer or motion patterns between human subjects in videos. Having said that, these methods usually also use pre-trained models to extract object-specific representations.</a:t>
            </a:r>
          </a:p>
          <a:p>
            <a:pPr marL="285750" indent="-285750" algn="just" rtl="0">
              <a:buFont typeface="Wingdings" panose="05000000000000000000" pitchFamily="2" charset="2"/>
              <a:buChar char="ü"/>
            </a:pPr>
            <a:r>
              <a:rPr lang="en-US" sz="1200" dirty="0">
                <a:latin typeface="Calibri" panose="020F0502020204030204" pitchFamily="34" charset="0"/>
                <a:cs typeface="Calibri" panose="020F0502020204030204" pitchFamily="34" charset="0"/>
              </a:rPr>
              <a:t>However, these models consist of costly ground truth data annotations, and are not available in general for an arbitrary object category. </a:t>
            </a:r>
            <a:r>
              <a:rPr lang="en-US" sz="1200" dirty="0" err="1">
                <a:latin typeface="Calibri" panose="020F0502020204030204" pitchFamily="34" charset="0"/>
                <a:cs typeface="Calibri" panose="020F0502020204030204" pitchFamily="34" charset="0"/>
              </a:rPr>
              <a:t>Siarohin</a:t>
            </a:r>
            <a:r>
              <a:rPr lang="en-US" sz="1200" dirty="0">
                <a:latin typeface="Calibri" panose="020F0502020204030204" pitchFamily="34" charset="0"/>
                <a:cs typeface="Calibri" panose="020F0502020204030204" pitchFamily="34" charset="0"/>
              </a:rPr>
              <a:t> et al. address these issues with more object-agnostic approach. As they use a set of self-learned keypoints with local affine transformations to model complex motions, they call the method the First Order Motion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4</a:t>
            </a:fld>
            <a:endParaRPr lang="he-IL" dirty="0"/>
          </a:p>
        </p:txBody>
      </p:sp>
    </p:spTree>
    <p:extLst>
      <p:ext uri="{BB962C8B-B14F-4D97-AF65-F5344CB8AC3E}">
        <p14:creationId xmlns:p14="http://schemas.microsoft.com/office/powerpoint/2010/main" val="284930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5</a:t>
            </a:fld>
            <a:endParaRPr lang="he-IL" dirty="0"/>
          </a:p>
        </p:txBody>
      </p:sp>
    </p:spTree>
    <p:extLst>
      <p:ext uri="{BB962C8B-B14F-4D97-AF65-F5344CB8AC3E}">
        <p14:creationId xmlns:p14="http://schemas.microsoft.com/office/powerpoint/2010/main" val="2881358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6</a:t>
            </a:fld>
            <a:endParaRPr lang="he-IL" dirty="0"/>
          </a:p>
        </p:txBody>
      </p:sp>
    </p:spTree>
    <p:extLst>
      <p:ext uri="{BB962C8B-B14F-4D97-AF65-F5344CB8AC3E}">
        <p14:creationId xmlns:p14="http://schemas.microsoft.com/office/powerpoint/2010/main" val="512562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7</a:t>
            </a:fld>
            <a:endParaRPr lang="he-IL" dirty="0"/>
          </a:p>
        </p:txBody>
      </p:sp>
    </p:spTree>
    <p:extLst>
      <p:ext uri="{BB962C8B-B14F-4D97-AF65-F5344CB8AC3E}">
        <p14:creationId xmlns:p14="http://schemas.microsoft.com/office/powerpoint/2010/main" val="583492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8</a:t>
            </a:fld>
            <a:endParaRPr lang="he-IL" dirty="0"/>
          </a:p>
        </p:txBody>
      </p:sp>
    </p:spTree>
    <p:extLst>
      <p:ext uri="{BB962C8B-B14F-4D97-AF65-F5344CB8AC3E}">
        <p14:creationId xmlns:p14="http://schemas.microsoft.com/office/powerpoint/2010/main" val="222539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986FC748-69CB-47F7-B244-69F529BE6424}" type="slidenum">
              <a:rPr lang="he-IL" smtClean="0"/>
              <a:t>9</a:t>
            </a:fld>
            <a:endParaRPr lang="he-IL" dirty="0"/>
          </a:p>
        </p:txBody>
      </p:sp>
    </p:spTree>
    <p:extLst>
      <p:ext uri="{BB962C8B-B14F-4D97-AF65-F5344CB8AC3E}">
        <p14:creationId xmlns:p14="http://schemas.microsoft.com/office/powerpoint/2010/main" val="3844544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B7E8044-45CF-4C79-B98D-490C2B632913}"/>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99B67C6A-7030-4694-BE94-436F3C27CA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A44D60EF-A479-4356-8C65-DAAB642021C5}"/>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D602B81D-0402-4ED9-8209-18FA62170867}"/>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E3A812A7-0DAC-458C-AC24-79B233709C32}"/>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800587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F6D110-D678-46CE-86BA-5C5E56C9252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97A672C-10E8-46D6-B8F5-5B3EC1551BBD}"/>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230F2C2-B694-4D24-A5EF-E84B4D4430DB}"/>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5110634D-3C6F-4C57-9ADA-D6064DE13714}"/>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E1F693E6-05B9-40F2-9B30-C26B15288B12}"/>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589643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7B6E43F-33D9-4C86-B2FD-B6982F3118D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7021C47-FD1F-4DF9-BD5D-BCE14D64142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B741D68-0CDA-42A2-8062-87C7FE7B82F0}"/>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5F043CFE-1C1D-4CF0-93DA-3619D6D57FA9}"/>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963C7820-5B52-42A5-95F9-39B994619908}"/>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256029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F370E0E-5CCA-4320-852E-CB83F297576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0AA0DF4-C257-4E95-947E-CD875AAF27D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CB9427B-5738-47EE-BFAD-ABDF431C2885}"/>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9E5B52E5-F5F2-4849-B9B7-6142D802854F}"/>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9F0047BB-C3AD-4F73-86E6-B5A8DE270C53}"/>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724903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F359C8-EA7E-4FF4-97BB-0C522A42026A}"/>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B273AF7-CCEE-46B7-B011-0EFC912B4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6353BFB-0C24-42F3-99A0-06795601B7A8}"/>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12AA8A7B-F416-488D-ADE7-5A10D8BCBB71}"/>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1170556D-FFF8-4BBC-870F-AFE0B4ABF391}"/>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1564725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384045-B433-4CF1-B2AC-922531E327D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222ECE2-8078-4CB7-AF88-08A69BB543F5}"/>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F98734A-4ABC-4B9C-910E-F0B78BC49F8D}"/>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62AEBAB6-D3A5-42E2-BC20-711864BEA78E}"/>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6" name="מציין מיקום של כותרת תחתונה 5">
            <a:extLst>
              <a:ext uri="{FF2B5EF4-FFF2-40B4-BE49-F238E27FC236}">
                <a16:creationId xmlns:a16="http://schemas.microsoft.com/office/drawing/2014/main" id="{3CFF8174-7793-4A94-9ADD-49A0906DC28B}"/>
              </a:ext>
            </a:extLst>
          </p:cNvPr>
          <p:cNvSpPr>
            <a:spLocks noGrp="1"/>
          </p:cNvSpPr>
          <p:nvPr>
            <p:ph type="ftr" sz="quarter" idx="11"/>
          </p:nvPr>
        </p:nvSpPr>
        <p:spPr/>
        <p:txBody>
          <a:bodyPr/>
          <a:lstStyle/>
          <a:p>
            <a:endParaRPr lang="he-IL" dirty="0"/>
          </a:p>
        </p:txBody>
      </p:sp>
      <p:sp>
        <p:nvSpPr>
          <p:cNvPr id="7" name="מציין מיקום של מספר שקופית 6">
            <a:extLst>
              <a:ext uri="{FF2B5EF4-FFF2-40B4-BE49-F238E27FC236}">
                <a16:creationId xmlns:a16="http://schemas.microsoft.com/office/drawing/2014/main" id="{54AFF061-652A-4BD8-8A67-F521D680C7DC}"/>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2130522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127CE9-ED3E-4495-95A1-63C64A5AC363}"/>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D3DB5F9-EDF8-411A-8BDB-80385512AD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CB5623DB-7DC8-4C46-80A1-0BEA987075C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93997702-5A3F-46EB-A2C5-602B0916E4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218F7D3D-33C9-4397-9566-46FB1F5B752D}"/>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467FC6FE-0A1F-4E1D-96CD-F15301CCA85D}"/>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8" name="מציין מיקום של כותרת תחתונה 7">
            <a:extLst>
              <a:ext uri="{FF2B5EF4-FFF2-40B4-BE49-F238E27FC236}">
                <a16:creationId xmlns:a16="http://schemas.microsoft.com/office/drawing/2014/main" id="{D5BAD26B-CFD4-467D-8E2A-2DD0C0C1E47A}"/>
              </a:ext>
            </a:extLst>
          </p:cNvPr>
          <p:cNvSpPr>
            <a:spLocks noGrp="1"/>
          </p:cNvSpPr>
          <p:nvPr>
            <p:ph type="ftr" sz="quarter" idx="11"/>
          </p:nvPr>
        </p:nvSpPr>
        <p:spPr/>
        <p:txBody>
          <a:bodyPr/>
          <a:lstStyle/>
          <a:p>
            <a:endParaRPr lang="he-IL" dirty="0"/>
          </a:p>
        </p:txBody>
      </p:sp>
      <p:sp>
        <p:nvSpPr>
          <p:cNvPr id="9" name="מציין מיקום של מספר שקופית 8">
            <a:extLst>
              <a:ext uri="{FF2B5EF4-FFF2-40B4-BE49-F238E27FC236}">
                <a16:creationId xmlns:a16="http://schemas.microsoft.com/office/drawing/2014/main" id="{EA9CAEE2-4AAD-4C7E-A8A5-46016F8DCD62}"/>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61203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5B0F67-2408-4134-AED7-E3EA3FDE6CA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43A5BAA-C427-4EC8-85BE-5372367B3E7C}"/>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4" name="מציין מיקום של כותרת תחתונה 3">
            <a:extLst>
              <a:ext uri="{FF2B5EF4-FFF2-40B4-BE49-F238E27FC236}">
                <a16:creationId xmlns:a16="http://schemas.microsoft.com/office/drawing/2014/main" id="{FD0640DD-BFBF-4704-BEF9-DC155F870ABB}"/>
              </a:ext>
            </a:extLst>
          </p:cNvPr>
          <p:cNvSpPr>
            <a:spLocks noGrp="1"/>
          </p:cNvSpPr>
          <p:nvPr>
            <p:ph type="ftr" sz="quarter" idx="11"/>
          </p:nvPr>
        </p:nvSpPr>
        <p:spPr/>
        <p:txBody>
          <a:bodyPr/>
          <a:lstStyle/>
          <a:p>
            <a:endParaRPr lang="he-IL" dirty="0"/>
          </a:p>
        </p:txBody>
      </p:sp>
      <p:sp>
        <p:nvSpPr>
          <p:cNvPr id="5" name="מציין מיקום של מספר שקופית 4">
            <a:extLst>
              <a:ext uri="{FF2B5EF4-FFF2-40B4-BE49-F238E27FC236}">
                <a16:creationId xmlns:a16="http://schemas.microsoft.com/office/drawing/2014/main" id="{C42FC225-7CE6-4852-8418-B63B271B8B52}"/>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939666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80E3555-0D1D-4E00-8DEC-C3D04576F3F2}"/>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3" name="מציין מיקום של כותרת תחתונה 2">
            <a:extLst>
              <a:ext uri="{FF2B5EF4-FFF2-40B4-BE49-F238E27FC236}">
                <a16:creationId xmlns:a16="http://schemas.microsoft.com/office/drawing/2014/main" id="{96EAF5A4-33C2-4E5E-A3D7-5892404D97F9}"/>
              </a:ext>
            </a:extLst>
          </p:cNvPr>
          <p:cNvSpPr>
            <a:spLocks noGrp="1"/>
          </p:cNvSpPr>
          <p:nvPr>
            <p:ph type="ftr" sz="quarter" idx="1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760B947-6CFA-4032-8DCC-9D3FBD44AF9C}"/>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18280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0A7BAB-3475-4E5C-A255-F89278A0D33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56D44AA-1252-408C-A509-3E8F7D918D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B2885A6-3DBF-4884-B74F-8E804A342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86324E2-1252-475B-8400-F48FBEF32C88}"/>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6" name="מציין מיקום של כותרת תחתונה 5">
            <a:extLst>
              <a:ext uri="{FF2B5EF4-FFF2-40B4-BE49-F238E27FC236}">
                <a16:creationId xmlns:a16="http://schemas.microsoft.com/office/drawing/2014/main" id="{831069D0-6265-4EAD-B423-88C036ED60AC}"/>
              </a:ext>
            </a:extLst>
          </p:cNvPr>
          <p:cNvSpPr>
            <a:spLocks noGrp="1"/>
          </p:cNvSpPr>
          <p:nvPr>
            <p:ph type="ftr" sz="quarter" idx="11"/>
          </p:nvPr>
        </p:nvSpPr>
        <p:spPr/>
        <p:txBody>
          <a:bodyPr/>
          <a:lstStyle/>
          <a:p>
            <a:endParaRPr lang="he-IL" dirty="0"/>
          </a:p>
        </p:txBody>
      </p:sp>
      <p:sp>
        <p:nvSpPr>
          <p:cNvPr id="7" name="מציין מיקום של מספר שקופית 6">
            <a:extLst>
              <a:ext uri="{FF2B5EF4-FFF2-40B4-BE49-F238E27FC236}">
                <a16:creationId xmlns:a16="http://schemas.microsoft.com/office/drawing/2014/main" id="{7E7E1B13-6148-4DBD-B8A0-264F9289D0FB}"/>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3063497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F8DDA17-5FF2-4E97-B8D5-40333AE0286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171D7ADF-3C57-44D3-8C0E-1D082D5229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dirty="0"/>
          </a:p>
        </p:txBody>
      </p:sp>
      <p:sp>
        <p:nvSpPr>
          <p:cNvPr id="4" name="מציין מיקום טקסט 3">
            <a:extLst>
              <a:ext uri="{FF2B5EF4-FFF2-40B4-BE49-F238E27FC236}">
                <a16:creationId xmlns:a16="http://schemas.microsoft.com/office/drawing/2014/main" id="{C517BFE2-182D-4406-A9C6-C876B4102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DDB55B6-D2C2-4AA8-9621-5A142A01916A}"/>
              </a:ext>
            </a:extLst>
          </p:cNvPr>
          <p:cNvSpPr>
            <a:spLocks noGrp="1"/>
          </p:cNvSpPr>
          <p:nvPr>
            <p:ph type="dt" sz="half" idx="10"/>
          </p:nvPr>
        </p:nvSpPr>
        <p:spPr/>
        <p:txBody>
          <a:bodyPr/>
          <a:lstStyle/>
          <a:p>
            <a:fld id="{2F06BF71-1A49-4BF6-A113-82E671CE8A9C}" type="datetimeFigureOut">
              <a:rPr lang="he-IL" smtClean="0"/>
              <a:t>כ"ד/סיון/תשפ"ב</a:t>
            </a:fld>
            <a:endParaRPr lang="he-IL" dirty="0"/>
          </a:p>
        </p:txBody>
      </p:sp>
      <p:sp>
        <p:nvSpPr>
          <p:cNvPr id="6" name="מציין מיקום של כותרת תחתונה 5">
            <a:extLst>
              <a:ext uri="{FF2B5EF4-FFF2-40B4-BE49-F238E27FC236}">
                <a16:creationId xmlns:a16="http://schemas.microsoft.com/office/drawing/2014/main" id="{0EBAAEA4-2BE0-40E0-84A4-74723F53B109}"/>
              </a:ext>
            </a:extLst>
          </p:cNvPr>
          <p:cNvSpPr>
            <a:spLocks noGrp="1"/>
          </p:cNvSpPr>
          <p:nvPr>
            <p:ph type="ftr" sz="quarter" idx="11"/>
          </p:nvPr>
        </p:nvSpPr>
        <p:spPr/>
        <p:txBody>
          <a:bodyPr/>
          <a:lstStyle/>
          <a:p>
            <a:endParaRPr lang="he-IL" dirty="0"/>
          </a:p>
        </p:txBody>
      </p:sp>
      <p:sp>
        <p:nvSpPr>
          <p:cNvPr id="7" name="מציין מיקום של מספר שקופית 6">
            <a:extLst>
              <a:ext uri="{FF2B5EF4-FFF2-40B4-BE49-F238E27FC236}">
                <a16:creationId xmlns:a16="http://schemas.microsoft.com/office/drawing/2014/main" id="{1673D761-9C4D-4E26-AA50-F087BB72E7D8}"/>
              </a:ext>
            </a:extLst>
          </p:cNvPr>
          <p:cNvSpPr>
            <a:spLocks noGrp="1"/>
          </p:cNvSpPr>
          <p:nvPr>
            <p:ph type="sldNum" sz="quarter" idx="12"/>
          </p:nvPr>
        </p:nvSpPr>
        <p:spPr/>
        <p:txBody>
          <a:bodyPr/>
          <a:lstStyle/>
          <a:p>
            <a:fld id="{0207F809-D76C-4A65-9D63-54DFBEB4B8C7}" type="slidenum">
              <a:rPr lang="he-IL" smtClean="0"/>
              <a:t>‹#›</a:t>
            </a:fld>
            <a:endParaRPr lang="he-IL" dirty="0"/>
          </a:p>
        </p:txBody>
      </p:sp>
    </p:spTree>
    <p:extLst>
      <p:ext uri="{BB962C8B-B14F-4D97-AF65-F5344CB8AC3E}">
        <p14:creationId xmlns:p14="http://schemas.microsoft.com/office/powerpoint/2010/main" val="1940933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0A11DEE-6DC5-46CF-86D2-C8CEA55144D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844F9D8-6268-4CFD-9AEC-E58CC90C2C5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61121B7-64FA-483B-B0A1-B92C58FED04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F06BF71-1A49-4BF6-A113-82E671CE8A9C}" type="datetimeFigureOut">
              <a:rPr lang="he-IL" smtClean="0"/>
              <a:t>כ"ד/סיון/תשפ"ב</a:t>
            </a:fld>
            <a:endParaRPr lang="he-IL" dirty="0"/>
          </a:p>
        </p:txBody>
      </p:sp>
      <p:sp>
        <p:nvSpPr>
          <p:cNvPr id="5" name="מציין מיקום של כותרת תחתונה 4">
            <a:extLst>
              <a:ext uri="{FF2B5EF4-FFF2-40B4-BE49-F238E27FC236}">
                <a16:creationId xmlns:a16="http://schemas.microsoft.com/office/drawing/2014/main" id="{A62CC8EA-B74C-44FE-B2D7-CDAED31ADE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dirty="0"/>
          </a:p>
        </p:txBody>
      </p:sp>
      <p:sp>
        <p:nvSpPr>
          <p:cNvPr id="6" name="מציין מיקום של מספר שקופית 5">
            <a:extLst>
              <a:ext uri="{FF2B5EF4-FFF2-40B4-BE49-F238E27FC236}">
                <a16:creationId xmlns:a16="http://schemas.microsoft.com/office/drawing/2014/main" id="{D5CBB191-0697-4243-A6A3-AC072B3AED94}"/>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0207F809-D76C-4A65-9D63-54DFBEB4B8C7}" type="slidenum">
              <a:rPr lang="he-IL" smtClean="0"/>
              <a:t>‹#›</a:t>
            </a:fld>
            <a:endParaRPr lang="he-IL" dirty="0"/>
          </a:p>
        </p:txBody>
      </p:sp>
    </p:spTree>
    <p:extLst>
      <p:ext uri="{BB962C8B-B14F-4D97-AF65-F5344CB8AC3E}">
        <p14:creationId xmlns:p14="http://schemas.microsoft.com/office/powerpoint/2010/main" val="3603332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11" Type="http://schemas.microsoft.com/office/2007/relationships/hdphoto" Target="../media/hdphoto1.wdp"/><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6 Things You Probably Didn't Know About Deepfakes - Capacity">
            <a:extLst>
              <a:ext uri="{FF2B5EF4-FFF2-40B4-BE49-F238E27FC236}">
                <a16:creationId xmlns:a16="http://schemas.microsoft.com/office/drawing/2014/main" id="{FE01026D-44F3-8CC5-A539-91C22415E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456"/>
          <a:stretch/>
        </p:blipFill>
        <p:spPr bwMode="auto">
          <a:xfrm>
            <a:off x="5074982" y="0"/>
            <a:ext cx="7117018"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מלבן 10">
            <a:extLst>
              <a:ext uri="{FF2B5EF4-FFF2-40B4-BE49-F238E27FC236}">
                <a16:creationId xmlns:a16="http://schemas.microsoft.com/office/drawing/2014/main" id="{56803400-60CE-45B1-BB10-6646FBC5BFF1}"/>
              </a:ext>
            </a:extLst>
          </p:cNvPr>
          <p:cNvSpPr/>
          <p:nvPr/>
        </p:nvSpPr>
        <p:spPr>
          <a:xfrm>
            <a:off x="5074982" y="0"/>
            <a:ext cx="4853631" cy="6858000"/>
          </a:xfrm>
          <a:prstGeom prst="rect">
            <a:avLst/>
          </a:prstGeom>
          <a:gradFill>
            <a:gsLst>
              <a:gs pos="89733">
                <a:srgbClr val="FEFFFF">
                  <a:alpha val="94000"/>
                </a:srgbClr>
              </a:gs>
              <a:gs pos="75200">
                <a:srgbClr val="FDFEFF">
                  <a:alpha val="88000"/>
                </a:srgbClr>
              </a:gs>
              <a:gs pos="50000">
                <a:srgbClr val="FBFCFE">
                  <a:alpha val="73000"/>
                </a:srgbClr>
              </a:gs>
              <a:gs pos="0">
                <a:schemeClr val="accent1">
                  <a:lumMod val="5000"/>
                  <a:lumOff val="95000"/>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9" name="Picture 6" descr="Prof. Yuval Elovici – Cyber @ Ben-Gurion University">
            <a:extLst>
              <a:ext uri="{FF2B5EF4-FFF2-40B4-BE49-F238E27FC236}">
                <a16:creationId xmlns:a16="http://schemas.microsoft.com/office/drawing/2014/main" id="{9A7701D1-750D-45D1-8FC0-4E2E11022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BB2DBAB3-2613-4976-9019-4E9C4F705476}"/>
              </a:ext>
            </a:extLst>
          </p:cNvPr>
          <p:cNvSpPr txBox="1"/>
          <p:nvPr/>
        </p:nvSpPr>
        <p:spPr>
          <a:xfrm>
            <a:off x="445035" y="5074946"/>
            <a:ext cx="7117018" cy="830997"/>
          </a:xfrm>
          <a:prstGeom prst="rect">
            <a:avLst/>
          </a:prstGeom>
          <a:noFill/>
        </p:spPr>
        <p:txBody>
          <a:bodyPr wrap="square" rtlCol="1">
            <a:spAutoFit/>
          </a:bodyPr>
          <a:lstStyle/>
          <a:p>
            <a:pPr algn="just" rtl="0"/>
            <a:r>
              <a:rPr lang="en-US" sz="2400" dirty="0">
                <a:latin typeface="Calibri" panose="020F0502020204030204" pitchFamily="34" charset="0"/>
                <a:cs typeface="Calibri" panose="020F0502020204030204" pitchFamily="34" charset="0"/>
              </a:rPr>
              <a:t>Evaluating the robustness of real time deepfakes by implementing avatarify and examining edge cases on it</a:t>
            </a:r>
          </a:p>
        </p:txBody>
      </p:sp>
      <p:sp>
        <p:nvSpPr>
          <p:cNvPr id="10" name="תיבת טקסט 9">
            <a:extLst>
              <a:ext uri="{FF2B5EF4-FFF2-40B4-BE49-F238E27FC236}">
                <a16:creationId xmlns:a16="http://schemas.microsoft.com/office/drawing/2014/main" id="{B00A00BD-542E-459C-A8BA-B6A572FB92F8}"/>
              </a:ext>
            </a:extLst>
          </p:cNvPr>
          <p:cNvSpPr txBox="1"/>
          <p:nvPr/>
        </p:nvSpPr>
        <p:spPr>
          <a:xfrm>
            <a:off x="445036" y="4203085"/>
            <a:ext cx="11161003" cy="923330"/>
          </a:xfrm>
          <a:prstGeom prst="rect">
            <a:avLst/>
          </a:prstGeom>
          <a:noFill/>
          <a:effectLst>
            <a:outerShdw blurRad="152400" dist="317500" dir="5400000" sx="90000" sy="-19000" rotWithShape="0">
              <a:prstClr val="black">
                <a:alpha val="15000"/>
              </a:prstClr>
            </a:outerShdw>
          </a:effectLst>
        </p:spPr>
        <p:txBody>
          <a:bodyPr wrap="square" rtlCol="1" anchor="b">
            <a:spAutoFit/>
          </a:bodyPr>
          <a:lstStyle/>
          <a:p>
            <a:pPr algn="l" rtl="0"/>
            <a:r>
              <a:rPr lang="en-US" sz="5400" dirty="0">
                <a:latin typeface="Franklin Gothic Demi Cond" panose="020B0706030402020204" pitchFamily="34" charset="0"/>
              </a:rPr>
              <a:t>Robustness of Real Time deepfakes</a:t>
            </a:r>
          </a:p>
        </p:txBody>
      </p:sp>
      <p:pic>
        <p:nvPicPr>
          <p:cNvPr id="13" name="Picture 6" descr="Prof. Yuval Elovici – Cyber @ Ben-Gurion University">
            <a:extLst>
              <a:ext uri="{FF2B5EF4-FFF2-40B4-BE49-F238E27FC236}">
                <a16:creationId xmlns:a16="http://schemas.microsoft.com/office/drawing/2014/main" id="{4EAA6B78-2F74-4DDE-BFD5-45AADEB5540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69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Failures Detection</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1431161"/>
          </a:xfrm>
          <a:prstGeom prst="rect">
            <a:avLst/>
          </a:prstGeom>
          <a:noFill/>
        </p:spPr>
        <p:txBody>
          <a:bodyPr wrap="square" rtlCol="1">
            <a:spAutoFit/>
          </a:bodyPr>
          <a:lstStyle/>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In order to test our proposed method, we fed it with two videos – authentic video and a deepfake of Morgan Freeman, derived from the authentic video as a driving video using the First Order Motion model. When we ran the method on each of the two videos, we found that indeed no failures were detected in the original video, while in the deepfake they were.</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t>Note that in some cases the face in the target image is distorted enough that it is not possible to identify the face, and therefore to determine the landmarks. This fact can be exploited for further improvements in the failure detection task.</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4820038" y="269009"/>
            <a:ext cx="2551917"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EXPERIMENTS &amp; RESULTS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3" name="תמונה 2" descr="תמונה שמכילה אדם, מקורה&#10;&#10;התיאור נוצר באופן אוטומטי">
            <a:extLst>
              <a:ext uri="{FF2B5EF4-FFF2-40B4-BE49-F238E27FC236}">
                <a16:creationId xmlns:a16="http://schemas.microsoft.com/office/drawing/2014/main" id="{3B12FA15-B40E-5E12-4830-73F9E6C501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3008" y="3429000"/>
            <a:ext cx="4645983" cy="2660881"/>
          </a:xfrm>
          <a:prstGeom prst="rect">
            <a:avLst/>
          </a:prstGeom>
        </p:spPr>
      </p:pic>
    </p:spTree>
    <p:extLst>
      <p:ext uri="{BB962C8B-B14F-4D97-AF65-F5344CB8AC3E}">
        <p14:creationId xmlns:p14="http://schemas.microsoft.com/office/powerpoint/2010/main" val="2504271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Conclusions</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3231654"/>
          </a:xfrm>
          <a:prstGeom prst="rect">
            <a:avLst/>
          </a:prstGeom>
          <a:noFill/>
        </p:spPr>
        <p:txBody>
          <a:bodyPr wrap="square" rtlCol="1">
            <a:spAutoFit/>
          </a:bodyPr>
          <a:lstStyle/>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As the impact of social media on our world grows moment by moment, along with the negligible cost and lack of need for experience enabling almost anyone to create high quality deepfakes, this emerging technology poses a serious threat to society.</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t>In this work we experimented with an implementation of real time deepfakes, the first order motion model-based avatarify, proposed by </a:t>
            </a:r>
            <a:r>
              <a:rPr lang="en-US" sz="1600" dirty="0" err="1"/>
              <a:t>Siarohin</a:t>
            </a:r>
            <a:r>
              <a:rPr lang="en-US" sz="1600" dirty="0"/>
              <a:t> et al., and evaluated its robustness by examining various end cases on it.</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t>We have learned that avatarify implementations are not robust, and that various facial gestures and artifacts can cause significant failures in the target videos. It seems that most failures caused by head tilt and rotations in the driving video, as well as gestures which include objects that the model does not recognize in the source image, such as tongue or teeth.</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t>After demonstrating failures in the implementation, we also provided a method to utilize them for failures detection. We were able to successfully demonstrate our method on two videos – authentic video and a deepfake. No failures were detected in the original video, while in the deepfake they were.</a:t>
            </a:r>
          </a:p>
        </p:txBody>
      </p:sp>
    </p:spTree>
    <p:extLst>
      <p:ext uri="{BB962C8B-B14F-4D97-AF65-F5344CB8AC3E}">
        <p14:creationId xmlns:p14="http://schemas.microsoft.com/office/powerpoint/2010/main" val="776238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F8FF"/>
        </a:solidFill>
        <a:effectLst/>
      </p:bgPr>
    </p:bg>
    <p:spTree>
      <p:nvGrpSpPr>
        <p:cNvPr id="1" name=""/>
        <p:cNvGrpSpPr/>
        <p:nvPr/>
      </p:nvGrpSpPr>
      <p:grpSpPr>
        <a:xfrm>
          <a:off x="0" y="0"/>
          <a:ext cx="0" cy="0"/>
          <a:chOff x="0" y="0"/>
          <a:chExt cx="0" cy="0"/>
        </a:xfrm>
      </p:grpSpPr>
      <p:pic>
        <p:nvPicPr>
          <p:cNvPr id="7" name="Picture 4" descr="6 Things You Probably Didn't Know About Deepfakes - Capacity">
            <a:extLst>
              <a:ext uri="{FF2B5EF4-FFF2-40B4-BE49-F238E27FC236}">
                <a16:creationId xmlns:a16="http://schemas.microsoft.com/office/drawing/2014/main" id="{A06B5F53-AB66-EF15-C1FC-6DA82CF95F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456" b="291"/>
          <a:stretch/>
        </p:blipFill>
        <p:spPr bwMode="auto">
          <a:xfrm>
            <a:off x="5074982" y="0"/>
            <a:ext cx="7117018"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B00A00BD-542E-459C-A8BA-B6A572FB92F8}"/>
              </a:ext>
            </a:extLst>
          </p:cNvPr>
          <p:cNvSpPr txBox="1"/>
          <p:nvPr/>
        </p:nvSpPr>
        <p:spPr>
          <a:xfrm>
            <a:off x="3819014" y="2705725"/>
            <a:ext cx="4553972" cy="1446550"/>
          </a:xfrm>
          <a:prstGeom prst="rect">
            <a:avLst/>
          </a:prstGeom>
          <a:noFill/>
          <a:effectLst>
            <a:outerShdw blurRad="50800" dist="38100" dir="8100000" algn="tr" rotWithShape="0">
              <a:prstClr val="black">
                <a:alpha val="40000"/>
              </a:prstClr>
            </a:outerShdw>
          </a:effectLst>
        </p:spPr>
        <p:txBody>
          <a:bodyPr wrap="square" rtlCol="1">
            <a:spAutoFit/>
          </a:bodyPr>
          <a:lstStyle/>
          <a:p>
            <a:pPr algn="ctr" rtl="0"/>
            <a:r>
              <a:rPr lang="en-US" sz="8800" dirty="0">
                <a:solidFill>
                  <a:schemeClr val="bg1"/>
                </a:solidFill>
                <a:latin typeface="Franklin Gothic Demi Cond" panose="020B0706030402020204" pitchFamily="34" charset="0"/>
              </a:rPr>
              <a:t>Thank You</a:t>
            </a:r>
            <a:endParaRPr lang="he-IL" sz="8800" dirty="0">
              <a:solidFill>
                <a:schemeClr val="bg1"/>
              </a:solidFill>
              <a:latin typeface="Franklin Gothic Demi Cond" panose="020B0706030402020204" pitchFamily="34" charset="0"/>
            </a:endParaRPr>
          </a:p>
        </p:txBody>
      </p:sp>
      <p:pic>
        <p:nvPicPr>
          <p:cNvPr id="9" name="Picture 6" descr="Prof. Yuval Elovici – Cyber @ Ben-Gurion University">
            <a:extLst>
              <a:ext uri="{FF2B5EF4-FFF2-40B4-BE49-F238E27FC236}">
                <a16:creationId xmlns:a16="http://schemas.microsoft.com/office/drawing/2014/main" id="{9A7701D1-750D-45D1-8FC0-4E2E11022C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13" name="Picture 6" descr="Prof. Yuval Elovici – Cyber @ Ben-Gurion University">
            <a:extLst>
              <a:ext uri="{FF2B5EF4-FFF2-40B4-BE49-F238E27FC236}">
                <a16:creationId xmlns:a16="http://schemas.microsoft.com/office/drawing/2014/main" id="{4EAA6B78-2F74-4DDE-BFD5-45AADEB5540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B29C5AF5-AFE4-3389-E516-132F08A03047}"/>
              </a:ext>
            </a:extLst>
          </p:cNvPr>
          <p:cNvPicPr>
            <a:picLocks noChangeAspect="1"/>
          </p:cNvPicPr>
          <p:nvPr/>
        </p:nvPicPr>
        <p:blipFill rotWithShape="1">
          <a:blip r:embed="rId6"/>
          <a:srcRect t="39096"/>
          <a:stretch/>
        </p:blipFill>
        <p:spPr>
          <a:xfrm>
            <a:off x="4311232" y="0"/>
            <a:ext cx="3767655" cy="2298355"/>
          </a:xfrm>
          <a:prstGeom prst="rect">
            <a:avLst/>
          </a:prstGeom>
        </p:spPr>
      </p:pic>
    </p:spTree>
    <p:extLst>
      <p:ext uri="{BB962C8B-B14F-4D97-AF65-F5344CB8AC3E}">
        <p14:creationId xmlns:p14="http://schemas.microsoft.com/office/powerpoint/2010/main" val="376607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Deepfakes</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2169825"/>
          </a:xfrm>
          <a:prstGeom prst="rect">
            <a:avLst/>
          </a:prstGeom>
          <a:noFill/>
        </p:spPr>
        <p:txBody>
          <a:bodyPr wrap="square" rtlCol="1">
            <a:spAutoFit/>
          </a:bodyPr>
          <a:lstStyle/>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Deepfake is a general term that encompasses the use of deep learning algorithms in order to create synthetic media, in which one subject in an existing visual and/or audio content is usually replaced with another's likeness. While fraudulent content has been around for some time, recent advances in machine vision have posed a major threat to the trust and transparency of the media. Using powerful machine-learning and deep-learning techniques, deepfakes can now manipulate or generate visual and audio content that can be more easily misleading.</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t>In recent years, deepfakes have garnered widespread attention for their uses in spreading fake news, committing financial fraud, creating pornographic materials, and many other disturbing uses. This has led to a significant need to identify and restrict their use</a:t>
            </a:r>
            <a:r>
              <a:rPr lang="en" sz="1600" dirty="0"/>
              <a:t>.</a:t>
            </a:r>
            <a:endParaRPr lang="en-US" sz="1600" dirty="0">
              <a:latin typeface="Calibri" panose="020F0502020204030204" pitchFamily="34" charset="0"/>
              <a:cs typeface="Calibri" panose="020F0502020204030204" pitchFamily="34" charset="0"/>
            </a:endParaRPr>
          </a:p>
        </p:txBody>
      </p:sp>
      <p:pic>
        <p:nvPicPr>
          <p:cNvPr id="8" name="תמונה 7">
            <a:extLst>
              <a:ext uri="{FF2B5EF4-FFF2-40B4-BE49-F238E27FC236}">
                <a16:creationId xmlns:a16="http://schemas.microsoft.com/office/drawing/2014/main" id="{2032B206-ED1B-A48D-4CC3-BD3BFC9F6BD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173" b="98096" l="10000" r="90000">
                        <a14:foregroundMark x1="41571" y1="12817" x2="56214" y2="9772"/>
                        <a14:foregroundMark x1="56214" y1="9772" x2="62071" y2="11675"/>
                        <a14:foregroundMark x1="62071" y1="11675" x2="62571" y2="13579"/>
                        <a14:foregroundMark x1="48714" y1="4949" x2="54643" y2="3173"/>
                        <a14:foregroundMark x1="54643" y1="3173" x2="55000" y2="3173"/>
                        <a14:foregroundMark x1="35071" y1="93655" x2="62929" y2="98096"/>
                      </a14:backgroundRemoval>
                    </a14:imgEffect>
                  </a14:imgLayer>
                </a14:imgProps>
              </a:ext>
            </a:extLst>
          </a:blip>
          <a:srcRect l="18862" r="15788"/>
          <a:stretch/>
        </p:blipFill>
        <p:spPr>
          <a:xfrm>
            <a:off x="7741920" y="3744028"/>
            <a:ext cx="3615440" cy="3113971"/>
          </a:xfrm>
          <a:prstGeom prst="rect">
            <a:avLst/>
          </a:prstGeom>
        </p:spPr>
      </p:pic>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INTRODUCTION</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23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Deepfakes</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3862596"/>
          </a:xfrm>
          <a:prstGeom prst="rect">
            <a:avLst/>
          </a:prstGeom>
          <a:noFill/>
        </p:spPr>
        <p:txBody>
          <a:bodyPr wrap="square" rtlCol="1">
            <a:spAutoFit/>
          </a:bodyPr>
          <a:lstStyle/>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Ever since the introduction of deepfakes, researchers in deep learning have increasingly focused on this area of research. They propose methods, as well as practical implementations of deepfakes is in various fields. Among other methods, </a:t>
            </a:r>
            <a:r>
              <a:rPr lang="en-US" sz="1600" dirty="0" err="1">
                <a:latin typeface="Calibri" panose="020F0502020204030204" pitchFamily="34" charset="0"/>
                <a:cs typeface="Calibri" panose="020F0502020204030204" pitchFamily="34" charset="0"/>
              </a:rPr>
              <a:t>Siarohin</a:t>
            </a:r>
            <a:r>
              <a:rPr lang="en-US" sz="1600" dirty="0">
                <a:latin typeface="Calibri" panose="020F0502020204030204" pitchFamily="34" charset="0"/>
                <a:cs typeface="Calibri" panose="020F0502020204030204" pitchFamily="34" charset="0"/>
              </a:rPr>
              <a:t> et al. propose the first order motion model for image animation. Their framework enables generating a video sequence, in which an object in a source image is animated according to the motion of a driving video, without using any annotation or prior information about the specific object to animate.</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t>However, real time avatars are far from perfect, as they are not robust when it comes to edge cases. This includes facial gestures in the driving video, objects in the source or target media that make it difficult to identify facial boundaries, etc.</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t>These limitations can create visual glitches and distortions that can be detected with the naked eye as well as by software, and therefore can be utilized for failures detection. This observation drives a growing amount of research dealing with those inaccuracies for dual use – correcting them in order to improve the deepfakes' credibility or exploiting them to distinguish deepfakes from real content.</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t>In this work, we evaluate the robustness of real time deepfakes by implementing first order motion model-based avatarify and examining various edge cases on it. After demonstrating failures in the implementation, we also provide a method to utilize them for failures detection.</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INTRODUCTION</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094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First Order Motion Model</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3370153"/>
          </a:xfrm>
          <a:prstGeom prst="rect">
            <a:avLst/>
          </a:prstGeom>
          <a:noFill/>
        </p:spPr>
        <p:txBody>
          <a:bodyPr wrap="square" rtlCol="1">
            <a:spAutoFit/>
          </a:bodyPr>
          <a:lstStyle/>
          <a:p>
            <a:pPr marL="285750" indent="-285750" algn="just" rtl="0">
              <a:buFont typeface="Wingdings" panose="05000000000000000000" pitchFamily="2" charset="2"/>
              <a:buChar char="ü"/>
            </a:pPr>
            <a:r>
              <a:rPr lang="en-US" sz="1600" dirty="0" err="1">
                <a:latin typeface="Calibri" panose="020F0502020204030204" pitchFamily="34" charset="0"/>
                <a:cs typeface="Calibri" panose="020F0502020204030204" pitchFamily="34" charset="0"/>
              </a:rPr>
              <a:t>Siarohin</a:t>
            </a:r>
            <a:r>
              <a:rPr lang="en-US" sz="1600" dirty="0">
                <a:latin typeface="Calibri" panose="020F0502020204030204" pitchFamily="34" charset="0"/>
                <a:cs typeface="Calibri" panose="020F0502020204030204" pitchFamily="34" charset="0"/>
              </a:rPr>
              <a:t> et al. propose the First Order Motion Model for Image Animation, which addresses the task of generating a video sequence so that an object in a source image is animated according to the motion of a driving video.</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Once their proposed method is trained on a set of videos depicting objects in the same category, it can be applied to any object in this category, without using annotations or prior knowledge about the object to be animate. This is done using a self-supervised formulation, for detaching appearance information and motion information from each other. The method also supports complex motions, using representation consisting of a set of learned keypoints along with their local affine transformations.</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The model's mathematical formulation describes motion between two frames and is efficiently computed by deriving a first order Taylor expansion approximation. Thus, motion is represented as a set of keypoints displacements and local affine transformations. Finally, a generator network combines the appearance extracted from the source image with the motion representation of the driving video. First Order Motion Model outperforms state of the art on all the benchmarks on a variety of object categories.</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METHODS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 לדגמן, קבוצה, שונה&#10;&#10;התיאור נוצר באופן אוטומטי">
            <a:extLst>
              <a:ext uri="{FF2B5EF4-FFF2-40B4-BE49-F238E27FC236}">
                <a16:creationId xmlns:a16="http://schemas.microsoft.com/office/drawing/2014/main" id="{9793C9DC-2422-6527-FCDB-B2DEB36F63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2386" y="4586745"/>
            <a:ext cx="2947228" cy="2086551"/>
          </a:xfrm>
          <a:prstGeom prst="rect">
            <a:avLst/>
          </a:prstGeom>
        </p:spPr>
      </p:pic>
    </p:spTree>
    <p:extLst>
      <p:ext uri="{BB962C8B-B14F-4D97-AF65-F5344CB8AC3E}">
        <p14:creationId xmlns:p14="http://schemas.microsoft.com/office/powerpoint/2010/main" val="146089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First Order Motion Model</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METHODS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3" name="תמונה 2" descr="תמונה שמכילה טקסט, חוץ, כמה&#10;&#10;התיאור נוצר באופן אוטומטי">
            <a:extLst>
              <a:ext uri="{FF2B5EF4-FFF2-40B4-BE49-F238E27FC236}">
                <a16:creationId xmlns:a16="http://schemas.microsoft.com/office/drawing/2014/main" id="{DF0A8FFF-2D46-FE32-7DB6-2D3CFF2987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464" y="2079774"/>
            <a:ext cx="9799066" cy="3309619"/>
          </a:xfrm>
          <a:prstGeom prst="rect">
            <a:avLst/>
          </a:prstGeom>
        </p:spPr>
      </p:pic>
    </p:spTree>
    <p:extLst>
      <p:ext uri="{BB962C8B-B14F-4D97-AF65-F5344CB8AC3E}">
        <p14:creationId xmlns:p14="http://schemas.microsoft.com/office/powerpoint/2010/main" val="299707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Failures Detection Method</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3016210"/>
          </a:xfrm>
          <a:prstGeom prst="rect">
            <a:avLst/>
          </a:prstGeom>
          <a:noFill/>
        </p:spPr>
        <p:txBody>
          <a:bodyPr wrap="square" rtlCol="1">
            <a:spAutoFit/>
          </a:bodyPr>
          <a:lstStyle/>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At the basis of our method for failures detection is the idea according to which we can detect the avatarify failures using anomaly detection methods. To address the task of detecting avatarify failures in an output video, we simplified it to the problem of detecting avatarify failures in a target image. To do so, the method starts with dividing the video into several frames. For each frame we extract the facial landmarks, calculate Euclidean distance between all the points.</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We then normalize and run the results through the local outlier factor model with 20 neighbors. The test was done using the Yale Face Database, which contains 165 grayscale images in GIF format of 15 individuals, when for each subject, there are 11 images, one for each different facial expression or configuration: center-light, w/glasses, happy, left-light, w/no glasses, normal, right-light, sad, sleepy, surprised, and wink. This is in practice using novelty local outlier factor, since the dataset contains only ordinary faces.</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The test includes making prediction on each frame of the video. If one or more frames are considered anomalies, we declare that the video contains failures.</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METHODS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80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Failures Detection Method</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5330611" y="269009"/>
            <a:ext cx="1530774"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METHODS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2" name="קבוצה 11">
            <a:extLst>
              <a:ext uri="{FF2B5EF4-FFF2-40B4-BE49-F238E27FC236}">
                <a16:creationId xmlns:a16="http://schemas.microsoft.com/office/drawing/2014/main" id="{6A76A2DA-9997-ED34-BB86-53263967CD93}"/>
              </a:ext>
            </a:extLst>
          </p:cNvPr>
          <p:cNvGrpSpPr/>
          <p:nvPr/>
        </p:nvGrpSpPr>
        <p:grpSpPr>
          <a:xfrm>
            <a:off x="1448259" y="1638414"/>
            <a:ext cx="9282130" cy="4219057"/>
            <a:chOff x="1501165" y="784972"/>
            <a:chExt cx="9282130" cy="4219057"/>
          </a:xfrm>
        </p:grpSpPr>
        <p:cxnSp>
          <p:nvCxnSpPr>
            <p:cNvPr id="13" name="מחבר ישר 12">
              <a:extLst>
                <a:ext uri="{FF2B5EF4-FFF2-40B4-BE49-F238E27FC236}">
                  <a16:creationId xmlns:a16="http://schemas.microsoft.com/office/drawing/2014/main" id="{570410F8-647C-2398-E3C0-651648F962FF}"/>
                </a:ext>
              </a:extLst>
            </p:cNvPr>
            <p:cNvCxnSpPr>
              <a:cxnSpLocks/>
            </p:cNvCxnSpPr>
            <p:nvPr/>
          </p:nvCxnSpPr>
          <p:spPr>
            <a:xfrm>
              <a:off x="2851490" y="1211283"/>
              <a:ext cx="2836790" cy="453108"/>
            </a:xfrm>
            <a:prstGeom prst="line">
              <a:avLst/>
            </a:prstGeom>
            <a:ln w="12700"/>
          </p:spPr>
          <p:style>
            <a:lnRef idx="1">
              <a:schemeClr val="dk1"/>
            </a:lnRef>
            <a:fillRef idx="0">
              <a:schemeClr val="dk1"/>
            </a:fillRef>
            <a:effectRef idx="0">
              <a:schemeClr val="dk1"/>
            </a:effectRef>
            <a:fontRef idx="minor">
              <a:schemeClr val="tx1"/>
            </a:fontRef>
          </p:style>
        </p:cxnSp>
        <p:grpSp>
          <p:nvGrpSpPr>
            <p:cNvPr id="14" name="קבוצה 13">
              <a:extLst>
                <a:ext uri="{FF2B5EF4-FFF2-40B4-BE49-F238E27FC236}">
                  <a16:creationId xmlns:a16="http://schemas.microsoft.com/office/drawing/2014/main" id="{2DE48D97-FC5D-773E-B695-E89AA16B18FE}"/>
                </a:ext>
              </a:extLst>
            </p:cNvPr>
            <p:cNvGrpSpPr/>
            <p:nvPr/>
          </p:nvGrpSpPr>
          <p:grpSpPr>
            <a:xfrm>
              <a:off x="1501165" y="1205345"/>
              <a:ext cx="1362202" cy="1287058"/>
              <a:chOff x="2651534" y="949022"/>
              <a:chExt cx="1661939" cy="1678698"/>
            </a:xfrm>
          </p:grpSpPr>
          <p:pic>
            <p:nvPicPr>
              <p:cNvPr id="34" name="תמונה 33" descr="תמונה שמכילה טקסט, איש, אדם, מקורה&#10;&#10;התיאור נוצר באופן אוטומטי">
                <a:extLst>
                  <a:ext uri="{FF2B5EF4-FFF2-40B4-BE49-F238E27FC236}">
                    <a16:creationId xmlns:a16="http://schemas.microsoft.com/office/drawing/2014/main" id="{2D43E083-219C-0A69-40F6-917C5950462A}"/>
                  </a:ext>
                </a:extLst>
              </p:cNvPr>
              <p:cNvPicPr>
                <a:picLocks noChangeAspect="1"/>
              </p:cNvPicPr>
              <p:nvPr/>
            </p:nvPicPr>
            <p:blipFill rotWithShape="1">
              <a:blip r:embed="rId6">
                <a:extLst>
                  <a:ext uri="{28A0092B-C50C-407E-A947-70E740481C1C}">
                    <a14:useLocalDpi xmlns:a14="http://schemas.microsoft.com/office/drawing/2010/main" val="0"/>
                  </a:ext>
                </a:extLst>
              </a:blip>
              <a:srcRect l="437" t="879" r="66989" b="961"/>
              <a:stretch/>
            </p:blipFill>
            <p:spPr>
              <a:xfrm>
                <a:off x="2651534" y="949022"/>
                <a:ext cx="1661939" cy="1678698"/>
              </a:xfrm>
              <a:prstGeom prst="rect">
                <a:avLst/>
              </a:prstGeom>
            </p:spPr>
          </p:pic>
          <p:pic>
            <p:nvPicPr>
              <p:cNvPr id="35" name="Picture 2" descr="Play icon - Free download on Iconfinder">
                <a:extLst>
                  <a:ext uri="{FF2B5EF4-FFF2-40B4-BE49-F238E27FC236}">
                    <a16:creationId xmlns:a16="http://schemas.microsoft.com/office/drawing/2014/main" id="{20F8A41E-D4C9-04CF-40E3-F7D62FF14BB2}"/>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3313096" y="1618964"/>
                <a:ext cx="338813" cy="33881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תמונה 14">
              <a:extLst>
                <a:ext uri="{FF2B5EF4-FFF2-40B4-BE49-F238E27FC236}">
                  <a16:creationId xmlns:a16="http://schemas.microsoft.com/office/drawing/2014/main" id="{A37B6661-6AAA-5F07-5658-420C311853EC}"/>
                </a:ext>
              </a:extLst>
            </p:cNvPr>
            <p:cNvPicPr>
              <a:picLocks noChangeAspect="1"/>
            </p:cNvPicPr>
            <p:nvPr/>
          </p:nvPicPr>
          <p:blipFill rotWithShape="1">
            <a:blip r:embed="rId8"/>
            <a:srcRect l="640" t="6414" r="4169"/>
            <a:stretch/>
          </p:blipFill>
          <p:spPr>
            <a:xfrm>
              <a:off x="6783994" y="2940656"/>
              <a:ext cx="967039" cy="976791"/>
            </a:xfrm>
            <a:prstGeom prst="rect">
              <a:avLst/>
            </a:prstGeom>
          </p:spPr>
        </p:pic>
        <p:pic>
          <p:nvPicPr>
            <p:cNvPr id="16" name="תמונה 15">
              <a:extLst>
                <a:ext uri="{FF2B5EF4-FFF2-40B4-BE49-F238E27FC236}">
                  <a16:creationId xmlns:a16="http://schemas.microsoft.com/office/drawing/2014/main" id="{79161288-C1FA-9054-6FF2-66BFED4B8E48}"/>
                </a:ext>
              </a:extLst>
            </p:cNvPr>
            <p:cNvPicPr>
              <a:picLocks noChangeAspect="1"/>
            </p:cNvPicPr>
            <p:nvPr/>
          </p:nvPicPr>
          <p:blipFill rotWithShape="1">
            <a:blip r:embed="rId9"/>
            <a:srcRect l="2973"/>
            <a:stretch/>
          </p:blipFill>
          <p:spPr>
            <a:xfrm>
              <a:off x="4758233" y="1664391"/>
              <a:ext cx="930047" cy="976894"/>
            </a:xfrm>
            <a:prstGeom prst="rect">
              <a:avLst/>
            </a:prstGeom>
          </p:spPr>
        </p:pic>
        <p:pic>
          <p:nvPicPr>
            <p:cNvPr id="17" name="תמונה 16">
              <a:extLst>
                <a:ext uri="{FF2B5EF4-FFF2-40B4-BE49-F238E27FC236}">
                  <a16:creationId xmlns:a16="http://schemas.microsoft.com/office/drawing/2014/main" id="{ABF86174-C35F-ECEB-E621-83395AAA2386}"/>
                </a:ext>
              </a:extLst>
            </p:cNvPr>
            <p:cNvPicPr>
              <a:picLocks noChangeAspect="1"/>
            </p:cNvPicPr>
            <p:nvPr/>
          </p:nvPicPr>
          <p:blipFill rotWithShape="1">
            <a:blip r:embed="rId9"/>
            <a:srcRect l="2973"/>
            <a:stretch/>
          </p:blipFill>
          <p:spPr>
            <a:xfrm>
              <a:off x="4558445" y="1963659"/>
              <a:ext cx="930047" cy="976894"/>
            </a:xfrm>
            <a:prstGeom prst="rect">
              <a:avLst/>
            </a:prstGeom>
          </p:spPr>
        </p:pic>
        <p:pic>
          <p:nvPicPr>
            <p:cNvPr id="18" name="תמונה 17">
              <a:extLst>
                <a:ext uri="{FF2B5EF4-FFF2-40B4-BE49-F238E27FC236}">
                  <a16:creationId xmlns:a16="http://schemas.microsoft.com/office/drawing/2014/main" id="{26D8EF3E-E340-DACD-DDCE-574F4C4165ED}"/>
                </a:ext>
              </a:extLst>
            </p:cNvPr>
            <p:cNvPicPr>
              <a:picLocks noChangeAspect="1"/>
            </p:cNvPicPr>
            <p:nvPr/>
          </p:nvPicPr>
          <p:blipFill rotWithShape="1">
            <a:blip r:embed="rId9"/>
            <a:srcRect l="2973"/>
            <a:stretch/>
          </p:blipFill>
          <p:spPr>
            <a:xfrm>
              <a:off x="4358657" y="2302472"/>
              <a:ext cx="930047" cy="976894"/>
            </a:xfrm>
            <a:prstGeom prst="rect">
              <a:avLst/>
            </a:prstGeom>
          </p:spPr>
        </p:pic>
        <p:pic>
          <p:nvPicPr>
            <p:cNvPr id="19" name="תמונה 18">
              <a:extLst>
                <a:ext uri="{FF2B5EF4-FFF2-40B4-BE49-F238E27FC236}">
                  <a16:creationId xmlns:a16="http://schemas.microsoft.com/office/drawing/2014/main" id="{5D54A70E-AD2D-0404-AD53-AD5BE93CB199}"/>
                </a:ext>
              </a:extLst>
            </p:cNvPr>
            <p:cNvPicPr>
              <a:picLocks noChangeAspect="1"/>
            </p:cNvPicPr>
            <p:nvPr/>
          </p:nvPicPr>
          <p:blipFill rotWithShape="1">
            <a:blip r:embed="rId9"/>
            <a:srcRect l="2973"/>
            <a:stretch/>
          </p:blipFill>
          <p:spPr>
            <a:xfrm>
              <a:off x="4158869" y="2601740"/>
              <a:ext cx="930047" cy="976894"/>
            </a:xfrm>
            <a:prstGeom prst="rect">
              <a:avLst/>
            </a:prstGeom>
          </p:spPr>
        </p:pic>
        <p:pic>
          <p:nvPicPr>
            <p:cNvPr id="20" name="תמונה 19">
              <a:extLst>
                <a:ext uri="{FF2B5EF4-FFF2-40B4-BE49-F238E27FC236}">
                  <a16:creationId xmlns:a16="http://schemas.microsoft.com/office/drawing/2014/main" id="{B51E0C96-D1A8-039A-4FE1-97E015049B73}"/>
                </a:ext>
              </a:extLst>
            </p:cNvPr>
            <p:cNvPicPr>
              <a:picLocks noChangeAspect="1"/>
            </p:cNvPicPr>
            <p:nvPr/>
          </p:nvPicPr>
          <p:blipFill rotWithShape="1">
            <a:blip r:embed="rId9"/>
            <a:srcRect l="2973"/>
            <a:stretch/>
          </p:blipFill>
          <p:spPr>
            <a:xfrm>
              <a:off x="3959081" y="2940553"/>
              <a:ext cx="930047" cy="976894"/>
            </a:xfrm>
            <a:prstGeom prst="rect">
              <a:avLst/>
            </a:prstGeom>
          </p:spPr>
        </p:pic>
        <p:cxnSp>
          <p:nvCxnSpPr>
            <p:cNvPr id="22" name="מחבר ישר 21">
              <a:extLst>
                <a:ext uri="{FF2B5EF4-FFF2-40B4-BE49-F238E27FC236}">
                  <a16:creationId xmlns:a16="http://schemas.microsoft.com/office/drawing/2014/main" id="{D7CC2C45-AAAE-9476-2D30-61344E61A297}"/>
                </a:ext>
              </a:extLst>
            </p:cNvPr>
            <p:cNvCxnSpPr>
              <a:cxnSpLocks/>
            </p:cNvCxnSpPr>
            <p:nvPr/>
          </p:nvCxnSpPr>
          <p:spPr>
            <a:xfrm>
              <a:off x="2846259" y="2481394"/>
              <a:ext cx="1124698" cy="1436053"/>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מחבר חץ ישר 22">
              <a:extLst>
                <a:ext uri="{FF2B5EF4-FFF2-40B4-BE49-F238E27FC236}">
                  <a16:creationId xmlns:a16="http://schemas.microsoft.com/office/drawing/2014/main" id="{D077DE20-EA0D-BD6D-FB96-95E3F9A5BFC6}"/>
                </a:ext>
              </a:extLst>
            </p:cNvPr>
            <p:cNvCxnSpPr>
              <a:cxnSpLocks/>
              <a:stCxn id="20" idx="3"/>
              <a:endCxn id="15" idx="1"/>
            </p:cNvCxnSpPr>
            <p:nvPr/>
          </p:nvCxnSpPr>
          <p:spPr>
            <a:xfrm>
              <a:off x="4889128" y="3429000"/>
              <a:ext cx="1894866" cy="5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24" name="תיבת טקסט 23">
              <a:extLst>
                <a:ext uri="{FF2B5EF4-FFF2-40B4-BE49-F238E27FC236}">
                  <a16:creationId xmlns:a16="http://schemas.microsoft.com/office/drawing/2014/main" id="{22C21584-E48E-3BC4-E391-F334FEF5960E}"/>
                </a:ext>
              </a:extLst>
            </p:cNvPr>
            <p:cNvSpPr txBox="1"/>
            <p:nvPr/>
          </p:nvSpPr>
          <p:spPr>
            <a:xfrm>
              <a:off x="3187929" y="784972"/>
              <a:ext cx="1941880" cy="523220"/>
            </a:xfrm>
            <a:prstGeom prst="rect">
              <a:avLst/>
            </a:prstGeom>
            <a:noFill/>
          </p:spPr>
          <p:txBody>
            <a:bodyPr wrap="square">
              <a:spAutoFit/>
            </a:bodyPr>
            <a:lstStyle/>
            <a:p>
              <a:pPr algn="ctr"/>
              <a:r>
                <a:rPr lang="en-US" sz="1400" dirty="0"/>
                <a:t>dividing the video into several frames</a:t>
              </a:r>
              <a:endParaRPr lang="he-IL" sz="1400" dirty="0"/>
            </a:p>
          </p:txBody>
        </p:sp>
        <p:sp>
          <p:nvSpPr>
            <p:cNvPr id="25" name="תיבת טקסט 24">
              <a:extLst>
                <a:ext uri="{FF2B5EF4-FFF2-40B4-BE49-F238E27FC236}">
                  <a16:creationId xmlns:a16="http://schemas.microsoft.com/office/drawing/2014/main" id="{7EAF0944-3F7F-2B85-9A7D-95F83A02B9E4}"/>
                </a:ext>
              </a:extLst>
            </p:cNvPr>
            <p:cNvSpPr txBox="1"/>
            <p:nvPr/>
          </p:nvSpPr>
          <p:spPr>
            <a:xfrm>
              <a:off x="2232692" y="3530573"/>
              <a:ext cx="4489293" cy="307777"/>
            </a:xfrm>
            <a:prstGeom prst="rect">
              <a:avLst/>
            </a:prstGeom>
            <a:noFill/>
          </p:spPr>
          <p:txBody>
            <a:bodyPr wrap="square">
              <a:spAutoFit/>
            </a:bodyPr>
            <a:lstStyle/>
            <a:p>
              <a:r>
                <a:rPr lang="en-US" sz="1400" dirty="0"/>
                <a:t>extracting landmarks</a:t>
              </a:r>
              <a:endParaRPr lang="he-IL" sz="1400" dirty="0"/>
            </a:p>
          </p:txBody>
        </p:sp>
        <p:sp>
          <p:nvSpPr>
            <p:cNvPr id="26" name="תיבת טקסט 25">
              <a:extLst>
                <a:ext uri="{FF2B5EF4-FFF2-40B4-BE49-F238E27FC236}">
                  <a16:creationId xmlns:a16="http://schemas.microsoft.com/office/drawing/2014/main" id="{78C3AF10-40C9-B12B-4EB2-00965D5B2F12}"/>
                </a:ext>
              </a:extLst>
            </p:cNvPr>
            <p:cNvSpPr txBox="1"/>
            <p:nvPr/>
          </p:nvSpPr>
          <p:spPr>
            <a:xfrm>
              <a:off x="8046925" y="3167390"/>
              <a:ext cx="2029060" cy="523220"/>
            </a:xfrm>
            <a:prstGeom prst="rect">
              <a:avLst/>
            </a:prstGeom>
            <a:noFill/>
            <a:ln>
              <a:solidFill>
                <a:schemeClr val="tx1"/>
              </a:solidFill>
            </a:ln>
          </p:spPr>
          <p:txBody>
            <a:bodyPr wrap="square">
              <a:spAutoFit/>
            </a:bodyPr>
            <a:lstStyle/>
            <a:p>
              <a:pPr algn="ctr"/>
              <a:r>
                <a:rPr lang="en-US" sz="1400" dirty="0"/>
                <a:t>running through a local outlier factor model</a:t>
              </a:r>
              <a:endParaRPr lang="he-IL" sz="1400" dirty="0"/>
            </a:p>
          </p:txBody>
        </p:sp>
        <p:cxnSp>
          <p:nvCxnSpPr>
            <p:cNvPr id="27" name="מחבר חץ ישר 26">
              <a:extLst>
                <a:ext uri="{FF2B5EF4-FFF2-40B4-BE49-F238E27FC236}">
                  <a16:creationId xmlns:a16="http://schemas.microsoft.com/office/drawing/2014/main" id="{C6360591-9BF9-2717-724B-8337A64F3677}"/>
                </a:ext>
              </a:extLst>
            </p:cNvPr>
            <p:cNvCxnSpPr>
              <a:cxnSpLocks/>
              <a:stCxn id="15" idx="3"/>
              <a:endCxn id="26" idx="1"/>
            </p:cNvCxnSpPr>
            <p:nvPr/>
          </p:nvCxnSpPr>
          <p:spPr>
            <a:xfrm flipV="1">
              <a:off x="7751033" y="3429000"/>
              <a:ext cx="295892" cy="5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8" name="מחבר חץ ישר 27">
              <a:extLst>
                <a:ext uri="{FF2B5EF4-FFF2-40B4-BE49-F238E27FC236}">
                  <a16:creationId xmlns:a16="http://schemas.microsoft.com/office/drawing/2014/main" id="{CAB55444-DFDC-0EE2-9501-A001E48B6967}"/>
                </a:ext>
              </a:extLst>
            </p:cNvPr>
            <p:cNvCxnSpPr>
              <a:cxnSpLocks/>
              <a:stCxn id="26" idx="0"/>
            </p:cNvCxnSpPr>
            <p:nvPr/>
          </p:nvCxnSpPr>
          <p:spPr>
            <a:xfrm flipV="1">
              <a:off x="9061455" y="2296728"/>
              <a:ext cx="0" cy="8706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9" name="מחבר חץ ישר 28">
              <a:extLst>
                <a:ext uri="{FF2B5EF4-FFF2-40B4-BE49-F238E27FC236}">
                  <a16:creationId xmlns:a16="http://schemas.microsoft.com/office/drawing/2014/main" id="{762E112D-98F1-ECFB-1CD2-2AC725F89D16}"/>
                </a:ext>
              </a:extLst>
            </p:cNvPr>
            <p:cNvCxnSpPr>
              <a:cxnSpLocks/>
              <a:stCxn id="26" idx="2"/>
            </p:cNvCxnSpPr>
            <p:nvPr/>
          </p:nvCxnSpPr>
          <p:spPr>
            <a:xfrm>
              <a:off x="9061455" y="3690610"/>
              <a:ext cx="0" cy="925036"/>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30" name="תיבת טקסט 29">
              <a:extLst>
                <a:ext uri="{FF2B5EF4-FFF2-40B4-BE49-F238E27FC236}">
                  <a16:creationId xmlns:a16="http://schemas.microsoft.com/office/drawing/2014/main" id="{68834520-722D-55A8-495D-3C3F48D64BB5}"/>
                </a:ext>
              </a:extLst>
            </p:cNvPr>
            <p:cNvSpPr txBox="1"/>
            <p:nvPr/>
          </p:nvSpPr>
          <p:spPr>
            <a:xfrm>
              <a:off x="9061110" y="3783796"/>
              <a:ext cx="1722185" cy="738664"/>
            </a:xfrm>
            <a:prstGeom prst="rect">
              <a:avLst/>
            </a:prstGeom>
            <a:noFill/>
          </p:spPr>
          <p:txBody>
            <a:bodyPr wrap="square">
              <a:spAutoFit/>
            </a:bodyPr>
            <a:lstStyle/>
            <a:p>
              <a:pPr algn="ctr"/>
              <a:r>
                <a:rPr lang="en-US" sz="1400" dirty="0"/>
                <a:t>one or more frames are considered anomalies</a:t>
              </a:r>
              <a:endParaRPr lang="he-IL" sz="1400" dirty="0"/>
            </a:p>
          </p:txBody>
        </p:sp>
        <p:sp>
          <p:nvSpPr>
            <p:cNvPr id="31" name="תיבת טקסט 30">
              <a:extLst>
                <a:ext uri="{FF2B5EF4-FFF2-40B4-BE49-F238E27FC236}">
                  <a16:creationId xmlns:a16="http://schemas.microsoft.com/office/drawing/2014/main" id="{E54B31DC-2828-0016-52E9-9F79DA1A6081}"/>
                </a:ext>
              </a:extLst>
            </p:cNvPr>
            <p:cNvSpPr txBox="1"/>
            <p:nvPr/>
          </p:nvSpPr>
          <p:spPr>
            <a:xfrm>
              <a:off x="9004509" y="2619327"/>
              <a:ext cx="1722185" cy="307777"/>
            </a:xfrm>
            <a:prstGeom prst="rect">
              <a:avLst/>
            </a:prstGeom>
            <a:noFill/>
          </p:spPr>
          <p:txBody>
            <a:bodyPr wrap="square">
              <a:spAutoFit/>
            </a:bodyPr>
            <a:lstStyle/>
            <a:p>
              <a:pPr algn="ctr"/>
              <a:r>
                <a:rPr lang="en-US" sz="1400" dirty="0"/>
                <a:t>no anomalies</a:t>
              </a:r>
              <a:endParaRPr lang="he-IL" sz="1400" dirty="0"/>
            </a:p>
          </p:txBody>
        </p:sp>
        <p:sp>
          <p:nvSpPr>
            <p:cNvPr id="32" name="תיבת טקסט 31">
              <a:extLst>
                <a:ext uri="{FF2B5EF4-FFF2-40B4-BE49-F238E27FC236}">
                  <a16:creationId xmlns:a16="http://schemas.microsoft.com/office/drawing/2014/main" id="{1BAC639F-1C14-29DF-4BA0-381B88A25DE6}"/>
                </a:ext>
              </a:extLst>
            </p:cNvPr>
            <p:cNvSpPr txBox="1"/>
            <p:nvPr/>
          </p:nvSpPr>
          <p:spPr>
            <a:xfrm>
              <a:off x="8200018" y="1935473"/>
              <a:ext cx="1722185" cy="307777"/>
            </a:xfrm>
            <a:prstGeom prst="rect">
              <a:avLst/>
            </a:prstGeom>
            <a:noFill/>
          </p:spPr>
          <p:txBody>
            <a:bodyPr wrap="square">
              <a:spAutoFit/>
            </a:bodyPr>
            <a:lstStyle/>
            <a:p>
              <a:pPr algn="ctr"/>
              <a:r>
                <a:rPr lang="en-US" sz="1400" dirty="0"/>
                <a:t>no failures detected</a:t>
              </a:r>
              <a:endParaRPr lang="he-IL" sz="1400" dirty="0"/>
            </a:p>
          </p:txBody>
        </p:sp>
        <p:sp>
          <p:nvSpPr>
            <p:cNvPr id="33" name="תיבת טקסט 32">
              <a:extLst>
                <a:ext uri="{FF2B5EF4-FFF2-40B4-BE49-F238E27FC236}">
                  <a16:creationId xmlns:a16="http://schemas.microsoft.com/office/drawing/2014/main" id="{14F301E1-77AD-FD37-2CCB-2440870B97B7}"/>
                </a:ext>
              </a:extLst>
            </p:cNvPr>
            <p:cNvSpPr txBox="1"/>
            <p:nvPr/>
          </p:nvSpPr>
          <p:spPr>
            <a:xfrm>
              <a:off x="8200018" y="4696252"/>
              <a:ext cx="1722185" cy="307777"/>
            </a:xfrm>
            <a:prstGeom prst="rect">
              <a:avLst/>
            </a:prstGeom>
            <a:noFill/>
          </p:spPr>
          <p:txBody>
            <a:bodyPr wrap="square">
              <a:spAutoFit/>
            </a:bodyPr>
            <a:lstStyle/>
            <a:p>
              <a:pPr algn="ctr"/>
              <a:r>
                <a:rPr lang="en-US" sz="1400" dirty="0"/>
                <a:t>failures detected</a:t>
              </a:r>
              <a:endParaRPr lang="he-IL" sz="1400" dirty="0"/>
            </a:p>
          </p:txBody>
        </p:sp>
      </p:grpSp>
    </p:spTree>
    <p:extLst>
      <p:ext uri="{BB962C8B-B14F-4D97-AF65-F5344CB8AC3E}">
        <p14:creationId xmlns:p14="http://schemas.microsoft.com/office/powerpoint/2010/main" val="3127863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First Order Model Robustness</a:t>
            </a:r>
          </a:p>
        </p:txBody>
      </p:sp>
      <p:sp>
        <p:nvSpPr>
          <p:cNvPr id="10" name="תיבת טקסט 9">
            <a:extLst>
              <a:ext uri="{FF2B5EF4-FFF2-40B4-BE49-F238E27FC236}">
                <a16:creationId xmlns:a16="http://schemas.microsoft.com/office/drawing/2014/main" id="{476BC966-9344-6C4F-8104-A459C2DEA4B4}"/>
              </a:ext>
            </a:extLst>
          </p:cNvPr>
          <p:cNvSpPr txBox="1"/>
          <p:nvPr/>
        </p:nvSpPr>
        <p:spPr>
          <a:xfrm>
            <a:off x="549486" y="1328788"/>
            <a:ext cx="10807875" cy="2877711"/>
          </a:xfrm>
          <a:prstGeom prst="rect">
            <a:avLst/>
          </a:prstGeom>
          <a:noFill/>
        </p:spPr>
        <p:txBody>
          <a:bodyPr wrap="square" rtlCol="1">
            <a:spAutoFit/>
          </a:bodyPr>
          <a:lstStyle/>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In order to evaluate the robustness of real time deepfakes, we started by implementing the First Order Motion Model avatarify and then examining edge cases on it.</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t>Since we focused on the implementation of avatarify which work in a way that a face in a source image is animated according to the motion of a driving video, we tried to test its limitations by passing driving videos with various facial gestures and head tilt as input. This includes winks, tongue out, smiles, eyebrow raise, different head tilts, etc.</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From the output videos, it was clear that the avatarify does not work on certain artifacts. For example, avatarify is not able to create videos with a tongue out at all, as well as creating a proper dental structure. However, even when it fails to copy certain facial gestures to a source image perfectly, the outputs still look relatively believable.</a:t>
            </a:r>
          </a:p>
          <a:p>
            <a:pPr marL="285750" indent="-285750" algn="just" rtl="0">
              <a:buFont typeface="Wingdings" panose="05000000000000000000" pitchFamily="2" charset="2"/>
              <a:buChar char="ü"/>
            </a:pPr>
            <a:endParaRPr lang="en-US" sz="700" dirty="0">
              <a:latin typeface="Calibri" panose="020F0502020204030204" pitchFamily="34" charset="0"/>
              <a:cs typeface="Calibri" panose="020F0502020204030204" pitchFamily="34" charset="0"/>
            </a:endParaRPr>
          </a:p>
          <a:p>
            <a:pPr marL="285750" indent="-285750" algn="just" rtl="0">
              <a:buFont typeface="Wingdings" panose="05000000000000000000" pitchFamily="2" charset="2"/>
              <a:buChar char="ü"/>
            </a:pPr>
            <a:r>
              <a:rPr lang="en-US" sz="1600" dirty="0">
                <a:latin typeface="Calibri" panose="020F0502020204030204" pitchFamily="34" charset="0"/>
                <a:cs typeface="Calibri" panose="020F0502020204030204" pitchFamily="34" charset="0"/>
              </a:rPr>
              <a:t>The more significant limitation we identified in the implementation, is the creation of a video that includes head tilts, or more precisely, that the extraction of the keypoints from the faces in the input videos is more complex.</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4820038" y="269009"/>
            <a:ext cx="2551917"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EXPERIMENTS &amp; RESULTS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042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lt_cage">
            <a:hlinkClick r:id="" action="ppaction://media"/>
            <a:extLst>
              <a:ext uri="{FF2B5EF4-FFF2-40B4-BE49-F238E27FC236}">
                <a16:creationId xmlns:a16="http://schemas.microsoft.com/office/drawing/2014/main" id="{9C74812A-BDE9-054D-15DF-EB9A1423255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517764" y="3511709"/>
            <a:ext cx="7156461" cy="3578231"/>
          </a:xfrm>
          <a:prstGeom prst="rect">
            <a:avLst/>
          </a:prstGeom>
        </p:spPr>
      </p:pic>
      <p:pic>
        <p:nvPicPr>
          <p:cNvPr id="3" name="tilt_4_freeman">
            <a:hlinkClick r:id="" action="ppaction://media"/>
            <a:extLst>
              <a:ext uri="{FF2B5EF4-FFF2-40B4-BE49-F238E27FC236}">
                <a16:creationId xmlns:a16="http://schemas.microsoft.com/office/drawing/2014/main" id="{9408480B-71FC-6ADE-4F67-A36811F1185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517765" y="729447"/>
            <a:ext cx="7156461" cy="3578231"/>
          </a:xfrm>
          <a:prstGeom prst="rect">
            <a:avLst/>
          </a:prstGeom>
        </p:spPr>
      </p:pic>
      <p:pic>
        <p:nvPicPr>
          <p:cNvPr id="4" name="Picture 6" descr="Prof. Yuval Elovici – Cyber @ Ben-Gurion University">
            <a:extLst>
              <a:ext uri="{FF2B5EF4-FFF2-40B4-BE49-F238E27FC236}">
                <a16:creationId xmlns:a16="http://schemas.microsoft.com/office/drawing/2014/main" id="{2181D6DF-6089-47E6-A696-B5742E7997D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2090"/>
          <a:stretch/>
        </p:blipFill>
        <p:spPr bwMode="auto">
          <a:xfrm>
            <a:off x="82973" y="87551"/>
            <a:ext cx="933027" cy="474636"/>
          </a:xfrm>
          <a:prstGeom prst="rect">
            <a:avLst/>
          </a:prstGeom>
          <a:extLst>
            <a:ext uri="{909E8E84-426E-40DD-AFC4-6F175D3DCCD1}">
              <a14:hiddenFill xmlns:a14="http://schemas.microsoft.com/office/drawing/2010/main">
                <a:solidFill>
                  <a:srgbClr val="FFFFFF"/>
                </a:solidFill>
              </a14:hiddenFill>
            </a:ext>
          </a:extLst>
        </p:spPr>
      </p:pic>
      <p:pic>
        <p:nvPicPr>
          <p:cNvPr id="21" name="Picture 6" descr="Prof. Yuval Elovici – Cyber @ Ben-Gurion University">
            <a:extLst>
              <a:ext uri="{FF2B5EF4-FFF2-40B4-BE49-F238E27FC236}">
                <a16:creationId xmlns:a16="http://schemas.microsoft.com/office/drawing/2014/main" id="{2F813B2D-FDF3-4C69-8D5E-89BBA00CBF3B}"/>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0"/>
                    </a14:imgEffect>
                    <a14:imgEffect>
                      <a14:brightnessContrast bright="-65000" contrast="-40000"/>
                    </a14:imgEffect>
                  </a14:imgLayer>
                </a14:imgProps>
              </a:ext>
              <a:ext uri="{28A0092B-C50C-407E-A947-70E740481C1C}">
                <a14:useLocalDpi xmlns:a14="http://schemas.microsoft.com/office/drawing/2010/main" val="0"/>
              </a:ext>
            </a:extLst>
          </a:blip>
          <a:srcRect l="37910"/>
          <a:stretch/>
        </p:blipFill>
        <p:spPr bwMode="auto">
          <a:xfrm>
            <a:off x="1015999" y="87551"/>
            <a:ext cx="1528163" cy="474636"/>
          </a:xfrm>
          <a:prstGeom prst="rect">
            <a:avLst/>
          </a:prstGeom>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92429CF-7359-2D4B-BC5D-578CB88DD6C7}"/>
              </a:ext>
            </a:extLst>
          </p:cNvPr>
          <p:cNvSpPr txBox="1"/>
          <p:nvPr/>
        </p:nvSpPr>
        <p:spPr>
          <a:xfrm>
            <a:off x="2918883" y="638341"/>
            <a:ext cx="6354229" cy="523220"/>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sz="2800" dirty="0">
                <a:latin typeface="Franklin Gothic Demi Cond" panose="020B0706030402020204" pitchFamily="34" charset="0"/>
              </a:rPr>
              <a:t>First Order Model Robustness</a:t>
            </a:r>
          </a:p>
        </p:txBody>
      </p:sp>
      <p:sp>
        <p:nvSpPr>
          <p:cNvPr id="9" name="תיבת טקסט 8">
            <a:extLst>
              <a:ext uri="{FF2B5EF4-FFF2-40B4-BE49-F238E27FC236}">
                <a16:creationId xmlns:a16="http://schemas.microsoft.com/office/drawing/2014/main" id="{7D3D83DA-4F12-1C55-30E4-6A7FFD4F83E2}"/>
              </a:ext>
            </a:extLst>
          </p:cNvPr>
          <p:cNvSpPr txBox="1"/>
          <p:nvPr/>
        </p:nvSpPr>
        <p:spPr>
          <a:xfrm>
            <a:off x="4820038" y="269009"/>
            <a:ext cx="2551917" cy="369332"/>
          </a:xfrm>
          <a:prstGeom prst="rect">
            <a:avLst/>
          </a:prstGeom>
          <a:noFill/>
          <a:effectLst>
            <a:outerShdw blurRad="152400" dist="317500" dir="5400000" sx="90000" sy="-19000" rotWithShape="0">
              <a:prstClr val="black">
                <a:alpha val="15000"/>
              </a:prstClr>
            </a:outerShdw>
          </a:effectLst>
        </p:spPr>
        <p:txBody>
          <a:bodyPr wrap="square" rtlCol="1">
            <a:spAutoFit/>
          </a:bodyPr>
          <a:lstStyle/>
          <a:p>
            <a:pPr algn="ctr" rtl="0"/>
            <a:r>
              <a:rPr lang="en-US" dirty="0">
                <a:solidFill>
                  <a:srgbClr val="0070C0"/>
                </a:solidFill>
                <a:latin typeface="Franklin Gothic Demi Cond" panose="020B0706030402020204" pitchFamily="34" charset="0"/>
              </a:rPr>
              <a:t>EXPERIMENTS &amp; RESULTS</a:t>
            </a:r>
            <a:endParaRPr lang="he-IL" dirty="0">
              <a:solidFill>
                <a:srgbClr val="0070C0"/>
              </a:solidFill>
              <a:latin typeface="Franklin Gothic Demi Cond" panose="020B0706030402020204" pitchFamily="34" charset="0"/>
            </a:endParaRPr>
          </a:p>
        </p:txBody>
      </p:sp>
      <p:cxnSp>
        <p:nvCxnSpPr>
          <p:cNvPr id="11" name="מחבר ישר 10">
            <a:extLst>
              <a:ext uri="{FF2B5EF4-FFF2-40B4-BE49-F238E27FC236}">
                <a16:creationId xmlns:a16="http://schemas.microsoft.com/office/drawing/2014/main" id="{6A3FFEAA-4EEF-985C-2981-8A3831856C50}"/>
              </a:ext>
            </a:extLst>
          </p:cNvPr>
          <p:cNvCxnSpPr>
            <a:cxnSpLocks/>
          </p:cNvCxnSpPr>
          <p:nvPr/>
        </p:nvCxnSpPr>
        <p:spPr>
          <a:xfrm>
            <a:off x="5471492" y="607060"/>
            <a:ext cx="12356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8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31314</TotalTime>
  <Words>1686</Words>
  <Application>Microsoft Office PowerPoint</Application>
  <PresentationFormat>מסך רחב</PresentationFormat>
  <Paragraphs>81</Paragraphs>
  <Slides>12</Slides>
  <Notes>11</Notes>
  <HiddenSlides>0</HiddenSlides>
  <MMClips>2</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12</vt:i4>
      </vt:variant>
    </vt:vector>
  </HeadingPairs>
  <TitlesOfParts>
    <vt:vector size="19" baseType="lpstr">
      <vt:lpstr>Arial</vt:lpstr>
      <vt:lpstr>Calibri</vt:lpstr>
      <vt:lpstr>Calibri Light</vt:lpstr>
      <vt:lpstr>Franklin Gothic Demi Cond</vt:lpstr>
      <vt:lpstr>Open Sans</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עמית קמה</dc:creator>
  <cp:lastModifiedBy>עמית קמה</cp:lastModifiedBy>
  <cp:revision>696</cp:revision>
  <cp:lastPrinted>2021-04-01T07:12:51Z</cp:lastPrinted>
  <dcterms:created xsi:type="dcterms:W3CDTF">2020-12-25T01:58:04Z</dcterms:created>
  <dcterms:modified xsi:type="dcterms:W3CDTF">2022-06-23T02:08:06Z</dcterms:modified>
</cp:coreProperties>
</file>